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5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D8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4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996BD-455A-475D-A417-8BFA297A9DE3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E2234-7EA1-46D7-85D2-C9DFB3D5B1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32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4234852A-7AC5-4C07-A911-260714C9D3C8}" type="slidenum">
              <a:rPr lang="ko-KR" altLang="en-US" smtClean="0"/>
              <a:pPr>
                <a:spcBef>
                  <a:spcPct val="0"/>
                </a:spcBef>
              </a:pPr>
              <a:t>1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50899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38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13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89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94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596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90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7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2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56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00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144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 descr="line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538"/>
            <a:ext cx="9907588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Users\sdjang\IT기획운영팀\1.Working\20150831_IT심의위원회부의양식\hanai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88" y="6489700"/>
            <a:ext cx="16398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6525" y="109538"/>
            <a:ext cx="4752975" cy="439737"/>
          </a:xfrm>
        </p:spPr>
        <p:txBody>
          <a:bodyPr/>
          <a:lstStyle>
            <a:lvl1pPr>
              <a:defRPr sz="2200" b="0" baseline="0">
                <a:latin typeface="하나 M" pitchFamily="18" charset="-127"/>
                <a:ea typeface="하나 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2"/>
          </p:nvPr>
        </p:nvSpPr>
        <p:spPr>
          <a:xfrm>
            <a:off x="6825208" y="116631"/>
            <a:ext cx="2952328" cy="432049"/>
          </a:xfrm>
        </p:spPr>
        <p:txBody>
          <a:bodyPr anchor="ctr"/>
          <a:lstStyle>
            <a:lvl1pPr marL="0" indent="0" algn="r">
              <a:buNone/>
              <a:defRPr sz="1800" b="0" baseline="0">
                <a:latin typeface="하나 M" pitchFamily="18" charset="-127"/>
                <a:ea typeface="하나 M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128588" y="764704"/>
            <a:ext cx="9648825" cy="720725"/>
          </a:xfrm>
        </p:spPr>
        <p:txBody>
          <a:bodyPr/>
          <a:lstStyle>
            <a:lvl1pPr marL="0" indent="0">
              <a:buFontTx/>
              <a:buNone/>
              <a:defRPr b="0">
                <a:latin typeface="하나 M" pitchFamily="18" charset="-127"/>
                <a:ea typeface="하나 M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4F66C-0F01-437A-AAE1-23744981A3DE}" type="slidenum">
              <a:rPr lang="zh-SG" altLang="en-US"/>
              <a:pPr>
                <a:defRPr/>
              </a:pPr>
              <a:t>‹#›</a:t>
            </a:fld>
            <a:r>
              <a:rPr lang="en-US" altLang="zh-SG"/>
              <a:t/>
            </a:r>
            <a:br>
              <a:rPr lang="en-US" altLang="zh-SG"/>
            </a:br>
            <a:endParaRPr lang="en-US" altLang="zh-SG"/>
          </a:p>
        </p:txBody>
      </p:sp>
    </p:spTree>
    <p:extLst>
      <p:ext uri="{BB962C8B-B14F-4D97-AF65-F5344CB8AC3E}">
        <p14:creationId xmlns:p14="http://schemas.microsoft.com/office/powerpoint/2010/main" val="269426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0A857-0534-447F-8613-86A7FEE8DBD5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1" descr="line"/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5725"/>
            <a:ext cx="9907588" cy="1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6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109538"/>
            <a:ext cx="7416419" cy="439737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가상화 서버 전용 스토리지 교체 입찰 사양서</a:t>
            </a:r>
          </a:p>
        </p:txBody>
      </p:sp>
      <p:sp>
        <p:nvSpPr>
          <p:cNvPr id="23602" name="슬라이드 번호 개체 틀 3"/>
          <p:cNvSpPr txBox="1">
            <a:spLocks/>
          </p:cNvSpPr>
          <p:nvPr/>
        </p:nvSpPr>
        <p:spPr bwMode="auto">
          <a:xfrm>
            <a:off x="3810000" y="6453188"/>
            <a:ext cx="2286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B9B23B02-FA5C-48D3-8430-7F2111F114D1}" type="slidenum">
              <a:rPr kumimoji="0" lang="zh-SG" altLang="en-US" sz="1000" b="0">
                <a:latin typeface="하나 L" panose="02020603020101020101" pitchFamily="18" charset="-127"/>
                <a:ea typeface="하나 L" panose="02020603020101020101" pitchFamily="18" charset="-127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  <a:t/>
            </a:r>
            <a:b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</a:br>
            <a:endParaRPr kumimoji="0" lang="en-US" altLang="zh-SG" sz="1000" b="0">
              <a:latin typeface="하나 L" panose="02020603020101020101" pitchFamily="18" charset="-127"/>
              <a:ea typeface="하나 L" panose="02020603020101020101" pitchFamily="18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gray">
          <a:xfrm>
            <a:off x="273000" y="765454"/>
            <a:ext cx="75668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1.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가능 벤더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: IBM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79675"/>
              </p:ext>
            </p:extLst>
          </p:nvPr>
        </p:nvGraphicFramePr>
        <p:xfrm>
          <a:off x="272998" y="1712516"/>
          <a:ext cx="8843571" cy="1509459"/>
        </p:xfrm>
        <a:graphic>
          <a:graphicData uri="http://schemas.openxmlformats.org/drawingml/2006/table">
            <a:tbl>
              <a:tblPr/>
              <a:tblGrid>
                <a:gridCol w="944715">
                  <a:extLst>
                    <a:ext uri="{9D8B030D-6E8A-4147-A177-3AD203B41FA5}">
                      <a16:colId xmlns:a16="http://schemas.microsoft.com/office/drawing/2014/main" val="219664773"/>
                    </a:ext>
                  </a:extLst>
                </a:gridCol>
                <a:gridCol w="1379183">
                  <a:extLst>
                    <a:ext uri="{9D8B030D-6E8A-4147-A177-3AD203B41FA5}">
                      <a16:colId xmlns:a16="http://schemas.microsoft.com/office/drawing/2014/main" val="2841451154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3344057541"/>
                    </a:ext>
                  </a:extLst>
                </a:gridCol>
                <a:gridCol w="2646836">
                  <a:extLst>
                    <a:ext uri="{9D8B030D-6E8A-4147-A177-3AD203B41FA5}">
                      <a16:colId xmlns:a16="http://schemas.microsoft.com/office/drawing/2014/main" val="1712190537"/>
                    </a:ext>
                  </a:extLst>
                </a:gridCol>
                <a:gridCol w="1177931">
                  <a:extLst>
                    <a:ext uri="{9D8B030D-6E8A-4147-A177-3AD203B41FA5}">
                      <a16:colId xmlns:a16="http://schemas.microsoft.com/office/drawing/2014/main" val="3905637537"/>
                    </a:ext>
                  </a:extLst>
                </a:gridCol>
                <a:gridCol w="1414746">
                  <a:extLst>
                    <a:ext uri="{9D8B030D-6E8A-4147-A177-3AD203B41FA5}">
                      <a16:colId xmlns:a16="http://schemas.microsoft.com/office/drawing/2014/main" val="63532508"/>
                    </a:ext>
                  </a:extLst>
                </a:gridCol>
              </a:tblGrid>
              <a:tr h="5230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구분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도입대상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등급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세부사항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용량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비고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978144"/>
                  </a:ext>
                </a:extLst>
              </a:tr>
              <a:tr h="8550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가상화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스토리지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000" b="0" baseline="0" smtClean="0"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IBM </a:t>
                      </a:r>
                      <a:r>
                        <a:rPr lang="en-US" altLang="ko-KR" sz="1000" b="0" baseline="0" smtClean="0"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FS7600</a:t>
                      </a:r>
                      <a:endParaRPr lang="ko-KR" altLang="en-US" sz="1000" b="0" dirty="0"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Mid-Range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급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lnSpc>
                          <a:spcPct val="150000"/>
                        </a:lnSpc>
                        <a:buSzPct val="80000"/>
                        <a:buFontTx/>
                        <a:buChar char="-"/>
                      </a:pP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RAID 6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기준</a:t>
                      </a:r>
                      <a:endParaRPr lang="en-US" altLang="ko-KR" sz="10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SzPct val="80000"/>
                        <a:buFontTx/>
                        <a:buChar char="-"/>
                      </a:pP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Cache : 768GB</a:t>
                      </a: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SzPct val="80000"/>
                        <a:buFontTx/>
                        <a:buChar char="-"/>
                      </a:pPr>
                      <a:r>
                        <a:rPr lang="en-US" altLang="ko-KR" sz="10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DiskType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: 9.6TB </a:t>
                      </a:r>
                      <a:r>
                        <a:rPr lang="en-US" altLang="ko-KR" sz="10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NVMe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드라이브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X 9EA</a:t>
                      </a: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SzPct val="80000"/>
                        <a:buFontTx/>
                        <a:buChar char="-"/>
                      </a:pP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32Gb FC 8Ports X 2EA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Usable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51TB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319124"/>
                  </a:ext>
                </a:extLst>
              </a:tr>
            </a:tbl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gray">
          <a:xfrm>
            <a:off x="272999" y="1238985"/>
            <a:ext cx="75668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2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</a:t>
            </a:r>
            <a:r>
              <a:rPr lang="ko-KR" altLang="en-US" sz="14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세부사양</a:t>
            </a:r>
            <a:endParaRPr lang="en-US" altLang="ko-KR" sz="14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gray">
          <a:xfrm>
            <a:off x="272998" y="3291284"/>
            <a:ext cx="8843570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3.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구성 조건</a:t>
            </a: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필수사항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endParaRPr lang="en-US" altLang="ko-KR" sz="14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가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en-US" altLang="ko-KR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PowerSupply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Controller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등 기본 컴포넌트 이중화 구성 필수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나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재해복구센터 스토리지 복제 라이선스 포함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구입가격과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도입부대비용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설치비용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케이블포설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포함된 금액으로 제안 요청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라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스토리지 관리용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network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구성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마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무상유지보수 조건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: 5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년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(24x365)</a:t>
            </a: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바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유지보수 지원 요청 시 즉시 대응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976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6499</TotalTime>
  <Words>123</Words>
  <Application>Microsoft Office PowerPoint</Application>
  <PresentationFormat>A4 용지(210x297mm)</PresentationFormat>
  <Paragraphs>28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等线</vt:lpstr>
      <vt:lpstr>굴림</vt:lpstr>
      <vt:lpstr>맑은 고딕</vt:lpstr>
      <vt:lpstr>하나 L</vt:lpstr>
      <vt:lpstr>하나 M</vt:lpstr>
      <vt:lpstr>하나 청명 L</vt:lpstr>
      <vt:lpstr>Arial</vt:lpstr>
      <vt:lpstr>Calibri</vt:lpstr>
      <vt:lpstr>Calibri Light</vt:lpstr>
      <vt:lpstr>Wingdings</vt:lpstr>
      <vt:lpstr>Office 테마</vt:lpstr>
      <vt:lpstr>가상화 서버 전용 스토리지 교체 입찰 사양서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발표자료  정보보호 시스템 업그레이드 계획(案) (ICT기획운영팀)  [2020-01호 의안]</dc:title>
  <dc:creator>CTX_Profiler</dc:creator>
  <cp:lastModifiedBy>장 성덕</cp:lastModifiedBy>
  <cp:revision>350</cp:revision>
  <dcterms:created xsi:type="dcterms:W3CDTF">2020-03-20T04:22:49Z</dcterms:created>
  <dcterms:modified xsi:type="dcterms:W3CDTF">2026-05-28T07:28:04Z</dcterms:modified>
</cp:coreProperties>
</file>