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9" r:id="rId2"/>
    <p:sldId id="268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D8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4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996BD-455A-475D-A417-8BFA297A9DE3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E2234-7EA1-46D7-85D2-C9DFB3D5B1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32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4234852A-7AC5-4C07-A911-260714C9D3C8}" type="slidenum">
              <a:rPr lang="ko-KR" altLang="en-US" smtClean="0"/>
              <a:pPr>
                <a:spcBef>
                  <a:spcPct val="0"/>
                </a:spcBef>
              </a:pPr>
              <a:t>1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790000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4234852A-7AC5-4C07-A911-260714C9D3C8}" type="slidenum">
              <a:rPr lang="ko-KR" altLang="en-US" smtClean="0"/>
              <a:pPr>
                <a:spcBef>
                  <a:spcPct val="0"/>
                </a:spcBef>
              </a:pPr>
              <a:t>2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35868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38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13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89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94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596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90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7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2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56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00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144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 descr="line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538"/>
            <a:ext cx="9907588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Users\sdjang\IT기획운영팀\1.Working\20150831_IT심의위원회부의양식\hanai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88" y="6489700"/>
            <a:ext cx="16398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6525" y="109538"/>
            <a:ext cx="4752975" cy="439737"/>
          </a:xfrm>
        </p:spPr>
        <p:txBody>
          <a:bodyPr/>
          <a:lstStyle>
            <a:lvl1pPr>
              <a:defRPr sz="2200" b="0" baseline="0">
                <a:latin typeface="하나 M" pitchFamily="18" charset="-127"/>
                <a:ea typeface="하나 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2"/>
          </p:nvPr>
        </p:nvSpPr>
        <p:spPr>
          <a:xfrm>
            <a:off x="6825208" y="116631"/>
            <a:ext cx="2952328" cy="432049"/>
          </a:xfrm>
        </p:spPr>
        <p:txBody>
          <a:bodyPr anchor="ctr"/>
          <a:lstStyle>
            <a:lvl1pPr marL="0" indent="0" algn="r">
              <a:buNone/>
              <a:defRPr sz="1800" b="0" baseline="0">
                <a:latin typeface="하나 M" pitchFamily="18" charset="-127"/>
                <a:ea typeface="하나 M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128588" y="764704"/>
            <a:ext cx="9648825" cy="720725"/>
          </a:xfrm>
        </p:spPr>
        <p:txBody>
          <a:bodyPr/>
          <a:lstStyle>
            <a:lvl1pPr marL="0" indent="0">
              <a:buFontTx/>
              <a:buNone/>
              <a:defRPr b="0">
                <a:latin typeface="하나 M" pitchFamily="18" charset="-127"/>
                <a:ea typeface="하나 M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4F66C-0F01-437A-AAE1-23744981A3DE}" type="slidenum">
              <a:rPr lang="zh-SG" altLang="en-US"/>
              <a:pPr>
                <a:defRPr/>
              </a:pPr>
              <a:t>‹#›</a:t>
            </a:fld>
            <a:r>
              <a:rPr lang="en-US" altLang="zh-SG"/>
              <a:t/>
            </a:r>
            <a:br>
              <a:rPr lang="en-US" altLang="zh-SG"/>
            </a:br>
            <a:endParaRPr lang="en-US" altLang="zh-SG"/>
          </a:p>
        </p:txBody>
      </p:sp>
    </p:spTree>
    <p:extLst>
      <p:ext uri="{BB962C8B-B14F-4D97-AF65-F5344CB8AC3E}">
        <p14:creationId xmlns:p14="http://schemas.microsoft.com/office/powerpoint/2010/main" val="269426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0A857-0534-447F-8613-86A7FEE8DBD5}" type="datetimeFigureOut">
              <a:rPr lang="ko-KR" altLang="en-US" smtClean="0"/>
              <a:t>2026-05-13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1" descr="line"/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5725"/>
            <a:ext cx="9907588" cy="1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6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109538"/>
            <a:ext cx="7416419" cy="439737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백업 저장소 증설 입찰 사양서</a:t>
            </a:r>
          </a:p>
        </p:txBody>
      </p:sp>
      <p:sp>
        <p:nvSpPr>
          <p:cNvPr id="23602" name="슬라이드 번호 개체 틀 3"/>
          <p:cNvSpPr txBox="1">
            <a:spLocks/>
          </p:cNvSpPr>
          <p:nvPr/>
        </p:nvSpPr>
        <p:spPr bwMode="auto">
          <a:xfrm>
            <a:off x="3810000" y="6453188"/>
            <a:ext cx="2286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B9B23B02-FA5C-48D3-8430-7F2111F114D1}" type="slidenum">
              <a:rPr kumimoji="0" lang="zh-SG" altLang="en-US" sz="1000" b="0">
                <a:latin typeface="하나 L" panose="02020603020101020101" pitchFamily="18" charset="-127"/>
                <a:ea typeface="하나 L" panose="02020603020101020101" pitchFamily="18" charset="-127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  <a:t/>
            </a:r>
            <a:b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</a:br>
            <a:endParaRPr kumimoji="0" lang="en-US" altLang="zh-SG" sz="1000" b="0">
              <a:latin typeface="하나 L" panose="02020603020101020101" pitchFamily="18" charset="-127"/>
              <a:ea typeface="하나 L" panose="02020603020101020101" pitchFamily="18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gray">
          <a:xfrm>
            <a:off x="273000" y="765454"/>
            <a:ext cx="75668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1.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가능 벤더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: </a:t>
            </a:r>
            <a:r>
              <a:rPr lang="ko-KR" altLang="en-US" sz="14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엑사그리드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4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히다치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4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휴렛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4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팩커드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엔터프라이즈</a:t>
            </a:r>
            <a:endParaRPr lang="en-US" altLang="ko-KR" sz="14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/>
          </p:nvPr>
        </p:nvGraphicFramePr>
        <p:xfrm>
          <a:off x="272998" y="1712516"/>
          <a:ext cx="9315139" cy="1378156"/>
        </p:xfrm>
        <a:graphic>
          <a:graphicData uri="http://schemas.openxmlformats.org/drawingml/2006/table">
            <a:tbl>
              <a:tblPr/>
              <a:tblGrid>
                <a:gridCol w="1184595">
                  <a:extLst>
                    <a:ext uri="{9D8B030D-6E8A-4147-A177-3AD203B41FA5}">
                      <a16:colId xmlns:a16="http://schemas.microsoft.com/office/drawing/2014/main" val="219664773"/>
                    </a:ext>
                  </a:extLst>
                </a:gridCol>
                <a:gridCol w="1729383">
                  <a:extLst>
                    <a:ext uri="{9D8B030D-6E8A-4147-A177-3AD203B41FA5}">
                      <a16:colId xmlns:a16="http://schemas.microsoft.com/office/drawing/2014/main" val="2841451154"/>
                    </a:ext>
                  </a:extLst>
                </a:gridCol>
                <a:gridCol w="1605216">
                  <a:extLst>
                    <a:ext uri="{9D8B030D-6E8A-4147-A177-3AD203B41FA5}">
                      <a16:colId xmlns:a16="http://schemas.microsoft.com/office/drawing/2014/main" val="3344057541"/>
                    </a:ext>
                  </a:extLst>
                </a:gridCol>
                <a:gridCol w="3021969">
                  <a:extLst>
                    <a:ext uri="{9D8B030D-6E8A-4147-A177-3AD203B41FA5}">
                      <a16:colId xmlns:a16="http://schemas.microsoft.com/office/drawing/2014/main" val="1712190537"/>
                    </a:ext>
                  </a:extLst>
                </a:gridCol>
                <a:gridCol w="1773976">
                  <a:extLst>
                    <a:ext uri="{9D8B030D-6E8A-4147-A177-3AD203B41FA5}">
                      <a16:colId xmlns:a16="http://schemas.microsoft.com/office/drawing/2014/main" val="63532508"/>
                    </a:ext>
                  </a:extLst>
                </a:gridCol>
              </a:tblGrid>
              <a:tr h="5230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구분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용도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수량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세부사항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비고</a:t>
                      </a:r>
                      <a:endParaRPr lang="ko-KR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978144"/>
                  </a:ext>
                </a:extLst>
              </a:tr>
              <a:tr h="8550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증설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백업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  <a:p>
                      <a:pPr algn="ctr" fontAlgn="ctr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저장소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1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ctr">
                        <a:lnSpc>
                          <a:spcPct val="150000"/>
                        </a:lnSpc>
                        <a:buSzPct val="80000"/>
                        <a:buFontTx/>
                        <a:buChar char="-"/>
                      </a:pP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실사용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300TB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이상</a:t>
                      </a:r>
                      <a:endParaRPr lang="en-US" altLang="ko-KR" sz="10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SzPct val="80000"/>
                        <a:buFontTx/>
                        <a:buChar char="-"/>
                      </a:pP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25GB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네트워크 인터페이스 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4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개 이상</a:t>
                      </a:r>
                      <a:endParaRPr lang="en-US" altLang="ko-KR" sz="10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  <a:p>
                      <a:pPr marL="171450" indent="-171450" algn="l" fontAlgn="ctr">
                        <a:lnSpc>
                          <a:spcPct val="150000"/>
                        </a:lnSpc>
                        <a:buSzPct val="80000"/>
                        <a:buFontTx/>
                        <a:buChar char="-"/>
                      </a:pP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NAS </a:t>
                      </a:r>
                      <a:r>
                        <a:rPr lang="ko-KR" alt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지원 장비</a:t>
                      </a:r>
                      <a:endParaRPr lang="en-US" altLang="ko-KR" sz="10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319124"/>
                  </a:ext>
                </a:extLst>
              </a:tr>
            </a:tbl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gray">
          <a:xfrm>
            <a:off x="272999" y="1238985"/>
            <a:ext cx="75668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2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</a:t>
            </a:r>
            <a:r>
              <a:rPr lang="ko-KR" altLang="en-US" sz="14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세부사양</a:t>
            </a:r>
            <a:endParaRPr lang="en-US" altLang="ko-KR" sz="14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gray">
          <a:xfrm>
            <a:off x="272998" y="3147037"/>
            <a:ext cx="8843570" cy="318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3.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구성 조건</a:t>
            </a: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필수사항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endParaRPr lang="en-US" altLang="ko-KR" sz="14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가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현재 양산되어 시판중인 최신의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제품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나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필요 사양의 규격과 동등하거나 동등 이상으로 제시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계약 완료 후 기기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단종 시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상기 규격 이상 제품으로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납품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중복 제거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압축 기능 여부에 따른 추가 용량 제공으로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4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주 이상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백업본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보관 가능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라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상기 내역 구입 가격과 부대비용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기본 설치 품목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설치비용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케이블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포설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등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이 포함된 금액으로 제안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마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압축 및 중복 제거 적용 전 기준으로 최소 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300TB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이상의 순수 저장 공간 제공</a:t>
            </a:r>
            <a:endParaRPr lang="en-US" altLang="ko-KR" sz="12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바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대규모 데이터의 신속한 백업 및 복구를 위해 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25GB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네트워크 기반의 고속 처리 성능 보장 해야함</a:t>
            </a:r>
            <a:endParaRPr lang="en-US" altLang="ko-KR" sz="12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사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압축 및 중복 제거 기능 가동 시에도 시스템 성능 저하 없이 안정적인 운영이 가능해야 함</a:t>
            </a:r>
            <a:endParaRPr lang="en-US" altLang="ko-KR" sz="12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아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디스크 및 주요 부품 장애 발생 시에도 데이터 연속성과 가용성을 보장하는 구조여야 함</a:t>
            </a:r>
            <a:endParaRPr lang="en-US" altLang="ko-KR" sz="12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자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랜섬웨어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등 사이버 공격으로부터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백업본을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안전하게 보호하고 무결성을 유지할 수 있는 방안을 제안해야 함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0272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109538"/>
            <a:ext cx="7416419" cy="439737"/>
          </a:xfrm>
        </p:spPr>
        <p:txBody>
          <a:bodyPr>
            <a:normAutofit/>
          </a:bodyPr>
          <a:lstStyle/>
          <a:p>
            <a:pPr eaLnBrk="1" hangingPunct="1"/>
            <a:r>
              <a:rPr lang="ko-KR" altLang="en-US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백업 저장소 증설 입찰 사양서</a:t>
            </a:r>
          </a:p>
        </p:txBody>
      </p:sp>
      <p:sp>
        <p:nvSpPr>
          <p:cNvPr id="23602" name="슬라이드 번호 개체 틀 3"/>
          <p:cNvSpPr txBox="1">
            <a:spLocks/>
          </p:cNvSpPr>
          <p:nvPr/>
        </p:nvSpPr>
        <p:spPr bwMode="auto">
          <a:xfrm>
            <a:off x="3810000" y="6453188"/>
            <a:ext cx="2286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B9B23B02-FA5C-48D3-8430-7F2111F114D1}" type="slidenum">
              <a:rPr kumimoji="0" lang="zh-SG" altLang="en-US" sz="1000" b="0">
                <a:latin typeface="하나 L" panose="02020603020101020101" pitchFamily="18" charset="-127"/>
                <a:ea typeface="하나 L" panose="02020603020101020101" pitchFamily="18" charset="-127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  <a:t/>
            </a:r>
            <a:b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</a:br>
            <a:endParaRPr kumimoji="0" lang="en-US" altLang="zh-SG" sz="1000" b="0">
              <a:latin typeface="하나 L" panose="02020603020101020101" pitchFamily="18" charset="-127"/>
              <a:ea typeface="하나 L" panose="02020603020101020101" pitchFamily="18" charset="-127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gray">
          <a:xfrm>
            <a:off x="272998" y="755741"/>
            <a:ext cx="8843570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3.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구성 조건</a:t>
            </a: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필수사항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endParaRPr lang="en-US" altLang="ko-KR" sz="14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차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내부 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AD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연동 및 다중 보안 인증 등 사내 보안 가이드를 준수하는 관리 체계를 갖추어야 함</a:t>
            </a:r>
            <a:endParaRPr lang="en-US" altLang="ko-KR" sz="12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카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무 중단 용량 확장성을 확보하고 정책 설정과 모니터링이 가능한 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GUI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기반 관리 도구 제공</a:t>
            </a:r>
            <a:endParaRPr lang="en-US" altLang="ko-KR" sz="12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타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en-US" altLang="ko-KR" sz="1200" b="1" dirty="0" err="1">
                <a:latin typeface="하나 청명 L" panose="02030504000101010101" pitchFamily="18" charset="-127"/>
                <a:ea typeface="하나 청명 L" panose="02030504000101010101" pitchFamily="18" charset="-127"/>
              </a:rPr>
              <a:t>Veeam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백업 소프트웨어와의 호환성을 보장하고 검수 후 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3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년 이상의 무상 유지보수를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제공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파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금융권 혹은 그에 준하는 구축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경험과 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TCO 5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년 기준 경제성을 함께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제시</a:t>
            </a:r>
            <a:endParaRPr lang="en-US" altLang="ko-KR" sz="12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하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신속한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장애 대응</a:t>
            </a: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사후 지원 방안 포함</a:t>
            </a:r>
            <a:endParaRPr lang="en-US" altLang="ko-KR" sz="16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endParaRPr lang="ko-KR" altLang="en-US" sz="12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ko-KR" altLang="ko-KR" sz="1600" b="1" dirty="0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※</a:t>
            </a:r>
            <a:r>
              <a:rPr lang="en-US" altLang="ko-KR" sz="1600" b="1" dirty="0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입찰참여 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신청시</a:t>
            </a:r>
            <a:r>
              <a:rPr lang="ko-KR" altLang="en-US" sz="1600" b="1" dirty="0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 제안서</a:t>
            </a:r>
            <a:r>
              <a:rPr lang="en-US" altLang="ko-KR" sz="1600" b="1" dirty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600" b="1" dirty="0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제출</a:t>
            </a:r>
            <a:r>
              <a:rPr lang="en-US" altLang="ko-KR" sz="1600" b="1" dirty="0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600" b="1" dirty="0" err="1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입찰일자</a:t>
            </a:r>
            <a:r>
              <a:rPr lang="ko-KR" altLang="en-US" sz="1600" b="1" dirty="0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 별도 통보 예정</a:t>
            </a:r>
            <a:r>
              <a:rPr lang="en-US" altLang="ko-KR" sz="1600" b="1" dirty="0" smtClean="0">
                <a:solidFill>
                  <a:srgbClr val="FF0000"/>
                </a:solidFill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6807</TotalTime>
  <Words>321</Words>
  <Application>Microsoft Office PowerPoint</Application>
  <PresentationFormat>A4 용지(210x297mm)</PresentationFormat>
  <Paragraphs>40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3" baseType="lpstr">
      <vt:lpstr>等线</vt:lpstr>
      <vt:lpstr>굴림</vt:lpstr>
      <vt:lpstr>맑은 고딕</vt:lpstr>
      <vt:lpstr>하나 L</vt:lpstr>
      <vt:lpstr>하나 M</vt:lpstr>
      <vt:lpstr>하나 청명 L</vt:lpstr>
      <vt:lpstr>Arial</vt:lpstr>
      <vt:lpstr>Calibri</vt:lpstr>
      <vt:lpstr>Calibri Light</vt:lpstr>
      <vt:lpstr>Wingdings</vt:lpstr>
      <vt:lpstr>Office 테마</vt:lpstr>
      <vt:lpstr>백업 저장소 증설 입찰 사양서</vt:lpstr>
      <vt:lpstr>백업 저장소 증설 입찰 사양서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발표자료  정보보호 시스템 업그레이드 계획(案) (ICT기획운영팀)  [2020-01호 의안]</dc:title>
  <dc:creator>CTX_Profiler</dc:creator>
  <cp:lastModifiedBy>장 성덕</cp:lastModifiedBy>
  <cp:revision>375</cp:revision>
  <dcterms:created xsi:type="dcterms:W3CDTF">2020-03-20T04:22:49Z</dcterms:created>
  <dcterms:modified xsi:type="dcterms:W3CDTF">2026-05-13T06:36:53Z</dcterms:modified>
</cp:coreProperties>
</file>