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3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D8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14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996BD-455A-475D-A417-8BFA297A9DE3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EE2234-7EA1-46D7-85D2-C9DFB3D5B1B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632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en-US" smtClean="0">
              <a:latin typeface="Arial" panose="020B0604020202020204" pitchFamily="34" charset="0"/>
            </a:endParaRPr>
          </a:p>
        </p:txBody>
      </p:sp>
      <p:sp>
        <p:nvSpPr>
          <p:cNvPr id="24580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1pPr>
            <a:lvl2pPr marL="742950" indent="-28575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2pPr>
            <a:lvl3pPr marL="11430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3pPr>
            <a:lvl4pPr marL="16002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4pPr>
            <a:lvl5pPr marL="2057400" indent="-228600" defTabSz="923925" latinLnBrk="1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5pPr>
            <a:lvl6pPr marL="25146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6pPr>
            <a:lvl7pPr marL="29718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7pPr>
            <a:lvl8pPr marL="34290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8pPr>
            <a:lvl9pPr marL="3886200" indent="-228600" defTabSz="923925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굴림" panose="020B0600000101010101" pitchFamily="50" charset="-127"/>
              </a:defRPr>
            </a:lvl9pPr>
          </a:lstStyle>
          <a:p>
            <a:pPr>
              <a:spcBef>
                <a:spcPct val="0"/>
              </a:spcBef>
            </a:pPr>
            <a:fld id="{4234852A-7AC5-4C07-A911-260714C9D3C8}" type="slidenum">
              <a:rPr lang="ko-KR" altLang="en-US" smtClean="0"/>
              <a:pPr>
                <a:spcBef>
                  <a:spcPct val="0"/>
                </a:spcBef>
              </a:pPr>
              <a:t>1</a:t>
            </a:fld>
            <a:endParaRPr lang="ko-KR" altLang="en-US" smtClean="0"/>
          </a:p>
        </p:txBody>
      </p:sp>
    </p:spTree>
    <p:extLst>
      <p:ext uri="{BB962C8B-B14F-4D97-AF65-F5344CB8AC3E}">
        <p14:creationId xmlns:p14="http://schemas.microsoft.com/office/powerpoint/2010/main" val="2593234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6380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813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589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194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5964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903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81879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629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563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000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11445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 descr="line"/>
          <p:cNvPicPr>
            <a:picLocks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7538"/>
            <a:ext cx="9907588" cy="7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D:\Users\sdjang\IT기획운영팀\1.Working\20150831_IT심의위원회부의양식\hanais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5788" y="6489700"/>
            <a:ext cx="1639887" cy="34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6525" y="109538"/>
            <a:ext cx="4752975" cy="439737"/>
          </a:xfrm>
        </p:spPr>
        <p:txBody>
          <a:bodyPr/>
          <a:lstStyle>
            <a:lvl1pPr>
              <a:defRPr sz="22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2"/>
          </p:nvPr>
        </p:nvSpPr>
        <p:spPr>
          <a:xfrm>
            <a:off x="6825208" y="116631"/>
            <a:ext cx="2952328" cy="432049"/>
          </a:xfrm>
        </p:spPr>
        <p:txBody>
          <a:bodyPr anchor="ctr"/>
          <a:lstStyle>
            <a:lvl1pPr marL="0" indent="0" algn="r">
              <a:buNone/>
              <a:defRPr sz="1800" b="0" baseline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4"/>
          </p:nvPr>
        </p:nvSpPr>
        <p:spPr>
          <a:xfrm>
            <a:off x="128588" y="764704"/>
            <a:ext cx="9648825" cy="720725"/>
          </a:xfrm>
        </p:spPr>
        <p:txBody>
          <a:bodyPr/>
          <a:lstStyle>
            <a:lvl1pPr marL="0" indent="0">
              <a:buFontTx/>
              <a:buNone/>
              <a:defRPr b="0">
                <a:latin typeface="하나 M" pitchFamily="18" charset="-127"/>
                <a:ea typeface="하나 M" pitchFamily="18" charset="-127"/>
              </a:defRPr>
            </a:lvl1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4F66C-0F01-437A-AAE1-23744981A3DE}" type="slidenum">
              <a:rPr lang="zh-SG" altLang="en-US"/>
              <a:pPr>
                <a:defRPr/>
              </a:pPr>
              <a:t>‹#›</a:t>
            </a:fld>
            <a:r>
              <a:rPr lang="en-US" altLang="zh-SG"/>
              <a:t/>
            </a:r>
            <a:br>
              <a:rPr lang="en-US" altLang="zh-SG"/>
            </a:br>
            <a:endParaRPr lang="en-US" altLang="zh-SG"/>
          </a:p>
        </p:txBody>
      </p:sp>
    </p:spTree>
    <p:extLst>
      <p:ext uri="{BB962C8B-B14F-4D97-AF65-F5344CB8AC3E}">
        <p14:creationId xmlns:p14="http://schemas.microsoft.com/office/powerpoint/2010/main" val="2694265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A857-0534-447F-8613-86A7FEE8DBD5}" type="datetimeFigureOut">
              <a:rPr lang="ko-KR" altLang="en-US" smtClean="0"/>
              <a:t>2026-05-22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A2DCE2-1E53-4C03-A2B8-7C985211D430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1" descr="line"/>
          <p:cNvPicPr>
            <a:picLocks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35725"/>
            <a:ext cx="9907588" cy="1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06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36525" y="109538"/>
            <a:ext cx="5368163" cy="43973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ko-KR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L3 </a:t>
            </a:r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스위치</a:t>
            </a:r>
            <a:r>
              <a:rPr lang="en-US" altLang="ko-KR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사양서</a:t>
            </a:r>
          </a:p>
        </p:txBody>
      </p:sp>
      <p:sp>
        <p:nvSpPr>
          <p:cNvPr id="23602" name="슬라이드 번호 개체 틀 3"/>
          <p:cNvSpPr txBox="1">
            <a:spLocks/>
          </p:cNvSpPr>
          <p:nvPr/>
        </p:nvSpPr>
        <p:spPr bwMode="auto">
          <a:xfrm>
            <a:off x="3810000" y="6453188"/>
            <a:ext cx="2286000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chemeClr val="tx1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–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2473325" algn="l"/>
              </a:tabLst>
              <a:defRPr kumimoji="1" sz="1400" b="1">
                <a:solidFill>
                  <a:srgbClr val="000000"/>
                </a:solidFill>
                <a:latin typeface="Arial" panose="020B0604020202020204" pitchFamily="34" charset="0"/>
                <a:ea typeface="돋움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tabLst>
                <a:tab pos="2473325" algn="l"/>
              </a:tabLst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B9B23B02-FA5C-48D3-8430-7F2111F114D1}" type="slidenum">
              <a:rPr kumimoji="0" lang="zh-SG" altLang="en-US" sz="1000" b="0">
                <a:latin typeface="하나 L" panose="02020603020101020101" pitchFamily="18" charset="-127"/>
                <a:ea typeface="하나 L" panose="02020603020101020101" pitchFamily="18" charset="-127"/>
              </a:rPr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  <a:t/>
            </a:r>
            <a:br>
              <a:rPr kumimoji="0" lang="en-US" altLang="zh-SG" sz="1000" b="0">
                <a:latin typeface="하나 L" panose="02020603020101020101" pitchFamily="18" charset="-127"/>
                <a:ea typeface="하나 L" panose="02020603020101020101" pitchFamily="18" charset="-127"/>
              </a:rPr>
            </a:br>
            <a:endParaRPr kumimoji="0" lang="en-US" altLang="zh-SG" sz="1000" b="0">
              <a:latin typeface="하나 L" panose="02020603020101020101" pitchFamily="18" charset="-127"/>
              <a:ea typeface="하나 L" panose="02020603020101020101" pitchFamily="18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gray">
          <a:xfrm>
            <a:off x="273000" y="76545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1.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가능 벤더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CISCO, JUNIPER</a:t>
            </a:r>
            <a:r>
              <a:rPr lang="en-US" altLang="ko-KR" sz="1400" b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en-US" altLang="ko-KR" sz="1400" b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ALCATEL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2390625"/>
              </p:ext>
            </p:extLst>
          </p:nvPr>
        </p:nvGraphicFramePr>
        <p:xfrm>
          <a:off x="272998" y="1712516"/>
          <a:ext cx="8202788" cy="2048996"/>
        </p:xfrm>
        <a:graphic>
          <a:graphicData uri="http://schemas.openxmlformats.org/drawingml/2006/table">
            <a:tbl>
              <a:tblPr/>
              <a:tblGrid>
                <a:gridCol w="2329525">
                  <a:extLst>
                    <a:ext uri="{9D8B030D-6E8A-4147-A177-3AD203B41FA5}">
                      <a16:colId xmlns:a16="http://schemas.microsoft.com/office/drawing/2014/main" val="2443341414"/>
                    </a:ext>
                  </a:extLst>
                </a:gridCol>
                <a:gridCol w="2391508">
                  <a:extLst>
                    <a:ext uri="{9D8B030D-6E8A-4147-A177-3AD203B41FA5}">
                      <a16:colId xmlns:a16="http://schemas.microsoft.com/office/drawing/2014/main" val="1712190537"/>
                    </a:ext>
                  </a:extLst>
                </a:gridCol>
                <a:gridCol w="1021552">
                  <a:extLst>
                    <a:ext uri="{9D8B030D-6E8A-4147-A177-3AD203B41FA5}">
                      <a16:colId xmlns:a16="http://schemas.microsoft.com/office/drawing/2014/main" val="3905637537"/>
                    </a:ext>
                  </a:extLst>
                </a:gridCol>
                <a:gridCol w="2460203">
                  <a:extLst>
                    <a:ext uri="{9D8B030D-6E8A-4147-A177-3AD203B41FA5}">
                      <a16:colId xmlns:a16="http://schemas.microsoft.com/office/drawing/2014/main" val="1480361675"/>
                    </a:ext>
                  </a:extLst>
                </a:gridCol>
              </a:tblGrid>
              <a:tr h="326096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dk1"/>
                          </a:solidFill>
                          <a:latin typeface="하나 B"/>
                          <a:ea typeface="하나 B"/>
                          <a:cs typeface="굴림"/>
                        </a:defRPr>
                      </a:lvl9pPr>
                    </a:lstStyle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구분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품목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수량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비고</a:t>
                      </a:r>
                      <a:endParaRPr lang="ko-KR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978144"/>
                  </a:ext>
                </a:extLst>
              </a:tr>
              <a:tr h="379886">
                <a:tc rowSpan="4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L3</a:t>
                      </a:r>
                      <a:r>
                        <a:rPr lang="ko-KR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스위치</a:t>
                      </a: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 Cisco N9K-C93180YC-FX3</a:t>
                      </a: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</a:t>
                      </a:r>
                      <a:r>
                        <a:rPr lang="en-US" altLang="ko-KR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Juniper QFX5120-48Y-AFO2</a:t>
                      </a:r>
                    </a:p>
                    <a:p>
                      <a:pPr marL="0" indent="0" algn="l" defTabSz="914400" rtl="0" eaLnBrk="1" fontAlgn="ctr" latinLnBrk="1" hangingPunct="1">
                        <a:buSzPct val="80000"/>
                        <a:buFontTx/>
                        <a:buNone/>
                      </a:pPr>
                      <a:r>
                        <a:rPr lang="en-US" altLang="ko-KR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 -</a:t>
                      </a:r>
                      <a:r>
                        <a:rPr lang="en-US" altLang="ko-KR" sz="12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  <a:cs typeface="+mn-cs"/>
                        </a:rPr>
                        <a:t> Alcatel OS6900-V48-F</a:t>
                      </a:r>
                      <a:endParaRPr lang="en-US" altLang="ko-KR" sz="12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L3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스위치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2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Supervisor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ko-KR" altLang="en-US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모듈 이중화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3319124"/>
                  </a:ext>
                </a:extLst>
              </a:tr>
              <a:tr h="45142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0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Power Supply</a:t>
                      </a:r>
                      <a:endParaRPr lang="ko-KR" alt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이중화</a:t>
                      </a:r>
                      <a:endParaRPr lang="en-US" altLang="ko-KR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ko-KR" altLang="en-US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2441152"/>
                  </a:ext>
                </a:extLst>
              </a:tr>
              <a:tr h="434920">
                <a:tc vMerge="1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25G GBIC</a:t>
                      </a:r>
                      <a:endParaRPr lang="ko-KR" alt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96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SFP+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Full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실장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3858979"/>
                  </a:ext>
                </a:extLst>
              </a:tr>
              <a:tr h="456666">
                <a:tc vMerge="1">
                  <a:txBody>
                    <a:bodyPr/>
                    <a:lstStyle/>
                    <a:p>
                      <a:pPr marL="0" indent="0" algn="ctr" defTabSz="914400" rtl="0" eaLnBrk="1" fontAlgn="ctr" latinLnBrk="1" hangingPunct="1">
                        <a:buSzPct val="80000"/>
                        <a:buFont typeface="Wingdings" panose="05000000000000000000" pitchFamily="2" charset="2"/>
                        <a:buNone/>
                      </a:pPr>
                      <a:endParaRPr lang="en-US" altLang="ko-KR" sz="1000" b="0" i="0" u="none" strike="noStrike" kern="1200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  <a:cs typeface="+mn-cs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100G GBIC</a:t>
                      </a:r>
                      <a:endParaRPr lang="ko-KR" altLang="en-US" sz="1200" b="0" i="0" u="none" strike="noStrike" dirty="0" smtClean="0">
                        <a:solidFill>
                          <a:schemeClr val="tx1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80000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fontAlgn="ctr">
                        <a:buSzPct val="80000"/>
                        <a:buFont typeface="Wingdings" panose="05000000000000000000" pitchFamily="2" charset="2"/>
                        <a:buNone/>
                      </a:pP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QSFP28</a:t>
                      </a:r>
                      <a:r>
                        <a:rPr lang="en-US" altLang="ko-KR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 </a:t>
                      </a:r>
                      <a:r>
                        <a:rPr lang="en-US" altLang="ko-K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Full</a:t>
                      </a:r>
                      <a:r>
                        <a:rPr lang="ko-KR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하나 청명 L" panose="02030504000101010101" pitchFamily="18" charset="-127"/>
                          <a:ea typeface="하나 청명 L" panose="02030504000101010101" pitchFamily="18" charset="-127"/>
                        </a:rPr>
                        <a:t>실장</a:t>
                      </a:r>
                      <a:endParaRPr lang="en-US" altLang="ko-KR" sz="1200" b="0" i="0" u="none" strike="noStrike" dirty="0">
                        <a:solidFill>
                          <a:srgbClr val="000000"/>
                        </a:solidFill>
                        <a:effectLst/>
                        <a:latin typeface="하나 청명 L" panose="02030504000101010101" pitchFamily="18" charset="-127"/>
                        <a:ea typeface="하나 청명 L" panose="02030504000101010101" pitchFamily="18" charset="-127"/>
                      </a:endParaRP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636548"/>
                  </a:ext>
                </a:extLst>
              </a:tr>
            </a:tbl>
          </a:graphicData>
        </a:graphic>
      </p:graphicFrame>
      <p:sp>
        <p:nvSpPr>
          <p:cNvPr id="13" name="Rectangle 2"/>
          <p:cNvSpPr>
            <a:spLocks noChangeArrowheads="1"/>
          </p:cNvSpPr>
          <p:nvPr/>
        </p:nvSpPr>
        <p:spPr bwMode="gray">
          <a:xfrm>
            <a:off x="272998" y="1189014"/>
            <a:ext cx="756684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2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입찰 </a:t>
            </a:r>
            <a:r>
              <a:rPr lang="ko-KR" altLang="en-US" sz="14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세부사양</a:t>
            </a:r>
            <a:endParaRPr lang="en-US" altLang="ko-KR" sz="14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gray">
          <a:xfrm>
            <a:off x="272998" y="4185072"/>
            <a:ext cx="8202788" cy="1523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3.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세부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구성 조건</a:t>
            </a:r>
            <a:r>
              <a:rPr lang="en-US" altLang="ko-KR" sz="14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필수사항</a:t>
            </a:r>
            <a:r>
              <a:rPr lang="en-US" altLang="ko-KR" sz="14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endParaRPr lang="en-US" altLang="ko-KR" sz="1400" b="1" dirty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가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구입가격과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도입부대비용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설치비용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, </a:t>
            </a:r>
            <a:r>
              <a:rPr lang="ko-KR" altLang="en-US" sz="1200" b="1" dirty="0" err="1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케이블포설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)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포함된 금액으로 제안 요청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 나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무상유지보수 조건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: 3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년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(24x365)</a:t>
            </a: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유지보수 지원 요청 시 즉시 대응</a:t>
            </a:r>
            <a:endParaRPr lang="en-US" altLang="ko-KR" sz="1200" b="1" dirty="0" smtClean="0">
              <a:latin typeface="하나 청명 L" panose="02030504000101010101" pitchFamily="18" charset="-127"/>
              <a:ea typeface="하나 청명 L" panose="02030504000101010101" pitchFamily="18" charset="-127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ko-KR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  </a:t>
            </a:r>
            <a:r>
              <a:rPr lang="ko-KR" altLang="en-US" sz="1200" b="1" dirty="0">
                <a:latin typeface="하나 청명 L" panose="02030504000101010101" pitchFamily="18" charset="-127"/>
                <a:ea typeface="하나 청명 L" panose="02030504000101010101" pitchFamily="18" charset="-127"/>
              </a:rPr>
              <a:t>라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 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당사에서 운영중인 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NMS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에 신규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/</a:t>
            </a:r>
            <a:r>
              <a:rPr lang="ko-KR" altLang="en-US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변경 구성 장비를 등록하여야 한다</a:t>
            </a:r>
            <a:r>
              <a:rPr lang="en-US" altLang="ko-KR" sz="1200" b="1" dirty="0" smtClean="0">
                <a:latin typeface="하나 청명 L" panose="02030504000101010101" pitchFamily="18" charset="-127"/>
                <a:ea typeface="하나 청명 L" panose="02030504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5095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6511</TotalTime>
  <Words>123</Words>
  <Application>Microsoft Office PowerPoint</Application>
  <PresentationFormat>A4 용지(210x297mm)</PresentationFormat>
  <Paragraphs>31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等线</vt:lpstr>
      <vt:lpstr>굴림</vt:lpstr>
      <vt:lpstr>맑은 고딕</vt:lpstr>
      <vt:lpstr>하나 L</vt:lpstr>
      <vt:lpstr>하나 M</vt:lpstr>
      <vt:lpstr>하나 청명 L</vt:lpstr>
      <vt:lpstr>Arial</vt:lpstr>
      <vt:lpstr>Calibri</vt:lpstr>
      <vt:lpstr>Calibri Light</vt:lpstr>
      <vt:lpstr>Wingdings</vt:lpstr>
      <vt:lpstr>Office 테마</vt:lpstr>
      <vt:lpstr>L3 스위치 입찰 사양서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발표자료  정보보호 시스템 업그레이드 계획(案) (ICT기획운영팀)  [2020-01호 의안]</dc:title>
  <dc:creator>CTX_Profiler</dc:creator>
  <cp:lastModifiedBy>박 민수</cp:lastModifiedBy>
  <cp:revision>351</cp:revision>
  <dcterms:created xsi:type="dcterms:W3CDTF">2020-03-20T04:22:49Z</dcterms:created>
  <dcterms:modified xsi:type="dcterms:W3CDTF">2026-05-22T06:33:17Z</dcterms:modified>
</cp:coreProperties>
</file>